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Lst>
  <p:sldSz cx="6858000" cy="12192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84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41" d="100"/>
          <a:sy n="41" d="100"/>
        </p:scale>
        <p:origin x="2538" y="72"/>
      </p:cViewPr>
      <p:guideLst>
        <p:guide orient="horz" pos="384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995312"/>
            <a:ext cx="5829300" cy="4244622"/>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6403627"/>
            <a:ext cx="5143500" cy="2943577"/>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D819477-18A5-4470-88DB-CD1EF611392F}" type="datetimeFigureOut">
              <a:rPr lang="en-GB" smtClean="0"/>
              <a:t>11/09/2022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5D15D9-C633-419C-B644-0860123CA59D}" type="slidenum">
              <a:rPr lang="en-GB" smtClean="0"/>
              <a:t>‹#›</a:t>
            </a:fld>
            <a:endParaRPr lang="en-GB"/>
          </a:p>
        </p:txBody>
      </p:sp>
    </p:spTree>
    <p:extLst>
      <p:ext uri="{BB962C8B-B14F-4D97-AF65-F5344CB8AC3E}">
        <p14:creationId xmlns:p14="http://schemas.microsoft.com/office/powerpoint/2010/main" val="291798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819477-18A5-4470-88DB-CD1EF611392F}" type="datetimeFigureOut">
              <a:rPr lang="en-GB" smtClean="0"/>
              <a:t>11/09/2022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5D15D9-C633-419C-B644-0860123CA59D}" type="slidenum">
              <a:rPr lang="en-GB" smtClean="0"/>
              <a:t>‹#›</a:t>
            </a:fld>
            <a:endParaRPr lang="en-GB"/>
          </a:p>
        </p:txBody>
      </p:sp>
    </p:spTree>
    <p:extLst>
      <p:ext uri="{BB962C8B-B14F-4D97-AF65-F5344CB8AC3E}">
        <p14:creationId xmlns:p14="http://schemas.microsoft.com/office/powerpoint/2010/main" val="32360295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7"/>
            <a:ext cx="5915025" cy="5071532"/>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8159052"/>
            <a:ext cx="5915025" cy="2666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D819477-18A5-4470-88DB-CD1EF611392F}" type="datetimeFigureOut">
              <a:rPr lang="en-GB" smtClean="0"/>
              <a:t>11/09/2022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5D15D9-C633-419C-B644-0860123CA59D}" type="slidenum">
              <a:rPr lang="en-GB" smtClean="0"/>
              <a:t>‹#›</a:t>
            </a:fld>
            <a:endParaRPr lang="en-GB"/>
          </a:p>
        </p:txBody>
      </p:sp>
    </p:spTree>
    <p:extLst>
      <p:ext uri="{BB962C8B-B14F-4D97-AF65-F5344CB8AC3E}">
        <p14:creationId xmlns:p14="http://schemas.microsoft.com/office/powerpoint/2010/main" val="1543178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D819477-18A5-4470-88DB-CD1EF611392F}" type="datetimeFigureOut">
              <a:rPr lang="en-GB" smtClean="0"/>
              <a:t>11/09/2022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5D15D9-C633-419C-B644-0860123CA59D}" type="slidenum">
              <a:rPr lang="en-GB" smtClean="0"/>
              <a:t>‹#›</a:t>
            </a:fld>
            <a:endParaRPr lang="en-GB"/>
          </a:p>
        </p:txBody>
      </p:sp>
    </p:spTree>
    <p:extLst>
      <p:ext uri="{BB962C8B-B14F-4D97-AF65-F5344CB8AC3E}">
        <p14:creationId xmlns:p14="http://schemas.microsoft.com/office/powerpoint/2010/main" val="3530866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4"/>
            <a:ext cx="5915025" cy="2356556"/>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3" y="2988734"/>
            <a:ext cx="2901255"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3" y="4453470"/>
            <a:ext cx="2901255"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5" y="2988734"/>
            <a:ext cx="2915543"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5" y="4453470"/>
            <a:ext cx="2915543"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D819477-18A5-4470-88DB-CD1EF611392F}" type="datetimeFigureOut">
              <a:rPr lang="en-GB" smtClean="0"/>
              <a:t>11/09/2022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F5D15D9-C633-419C-B644-0860123CA59D}" type="slidenum">
              <a:rPr lang="en-GB" smtClean="0"/>
              <a:t>‹#›</a:t>
            </a:fld>
            <a:endParaRPr lang="en-GB"/>
          </a:p>
        </p:txBody>
      </p:sp>
    </p:spTree>
    <p:extLst>
      <p:ext uri="{BB962C8B-B14F-4D97-AF65-F5344CB8AC3E}">
        <p14:creationId xmlns:p14="http://schemas.microsoft.com/office/powerpoint/2010/main" val="1324750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D819477-18A5-4470-88DB-CD1EF611392F}" type="datetimeFigureOut">
              <a:rPr lang="en-GB" smtClean="0"/>
              <a:t>11/09/2022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F5D15D9-C633-419C-B644-0860123CA59D}" type="slidenum">
              <a:rPr lang="en-GB" smtClean="0"/>
              <a:t>‹#›</a:t>
            </a:fld>
            <a:endParaRPr lang="en-GB"/>
          </a:p>
        </p:txBody>
      </p:sp>
    </p:spTree>
    <p:extLst>
      <p:ext uri="{BB962C8B-B14F-4D97-AF65-F5344CB8AC3E}">
        <p14:creationId xmlns:p14="http://schemas.microsoft.com/office/powerpoint/2010/main" val="21925536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819477-18A5-4470-88DB-CD1EF611392F}" type="datetimeFigureOut">
              <a:rPr lang="en-GB" smtClean="0"/>
              <a:t>11/09/2022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F5D15D9-C633-419C-B644-0860123CA59D}" type="slidenum">
              <a:rPr lang="en-GB" smtClean="0"/>
              <a:t>‹#›</a:t>
            </a:fld>
            <a:endParaRPr lang="en-GB"/>
          </a:p>
        </p:txBody>
      </p:sp>
    </p:spTree>
    <p:extLst>
      <p:ext uri="{BB962C8B-B14F-4D97-AF65-F5344CB8AC3E}">
        <p14:creationId xmlns:p14="http://schemas.microsoft.com/office/powerpoint/2010/main" val="1129213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5" y="1755425"/>
            <a:ext cx="3471863" cy="8664222"/>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D819477-18A5-4470-88DB-CD1EF611392F}" type="datetimeFigureOut">
              <a:rPr lang="en-GB" smtClean="0"/>
              <a:t>11/09/2022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5D15D9-C633-419C-B644-0860123CA59D}" type="slidenum">
              <a:rPr lang="en-GB" smtClean="0"/>
              <a:t>‹#›</a:t>
            </a:fld>
            <a:endParaRPr lang="en-GB"/>
          </a:p>
        </p:txBody>
      </p:sp>
    </p:spTree>
    <p:extLst>
      <p:ext uri="{BB962C8B-B14F-4D97-AF65-F5344CB8AC3E}">
        <p14:creationId xmlns:p14="http://schemas.microsoft.com/office/powerpoint/2010/main" val="1467572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5" y="1755425"/>
            <a:ext cx="3471863" cy="8664222"/>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D819477-18A5-4470-88DB-CD1EF611392F}" type="datetimeFigureOut">
              <a:rPr lang="en-GB" smtClean="0"/>
              <a:t>11/09/2022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5D15D9-C633-419C-B644-0860123CA59D}" type="slidenum">
              <a:rPr lang="en-GB" smtClean="0"/>
              <a:t>‹#›</a:t>
            </a:fld>
            <a:endParaRPr lang="en-GB"/>
          </a:p>
        </p:txBody>
      </p:sp>
    </p:spTree>
    <p:extLst>
      <p:ext uri="{BB962C8B-B14F-4D97-AF65-F5344CB8AC3E}">
        <p14:creationId xmlns:p14="http://schemas.microsoft.com/office/powerpoint/2010/main" val="380415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819477-18A5-4470-88DB-CD1EF611392F}" type="datetimeFigureOut">
              <a:rPr lang="en-GB" smtClean="0"/>
              <a:t>11/09/2022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5D15D9-C633-419C-B644-0860123CA59D}" type="slidenum">
              <a:rPr lang="en-GB" smtClean="0"/>
              <a:t>‹#›</a:t>
            </a:fld>
            <a:endParaRPr lang="en-GB"/>
          </a:p>
        </p:txBody>
      </p:sp>
    </p:spTree>
    <p:extLst>
      <p:ext uri="{BB962C8B-B14F-4D97-AF65-F5344CB8AC3E}">
        <p14:creationId xmlns:p14="http://schemas.microsoft.com/office/powerpoint/2010/main" val="978179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649111"/>
            <a:ext cx="1478756" cy="1033215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649111"/>
            <a:ext cx="4350544" cy="103321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819477-18A5-4470-88DB-CD1EF611392F}" type="datetimeFigureOut">
              <a:rPr lang="en-GB" smtClean="0"/>
              <a:t>11/09/2022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5D15D9-C633-419C-B644-0860123CA59D}" type="slidenum">
              <a:rPr lang="en-GB" smtClean="0"/>
              <a:t>‹#›</a:t>
            </a:fld>
            <a:endParaRPr lang="en-GB"/>
          </a:p>
        </p:txBody>
      </p:sp>
    </p:spTree>
    <p:extLst>
      <p:ext uri="{BB962C8B-B14F-4D97-AF65-F5344CB8AC3E}">
        <p14:creationId xmlns:p14="http://schemas.microsoft.com/office/powerpoint/2010/main" val="254935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4"/>
            <a:ext cx="5915025" cy="235655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11300185"/>
            <a:ext cx="1543050" cy="649111"/>
          </a:xfrm>
          <a:prstGeom prst="rect">
            <a:avLst/>
          </a:prstGeom>
        </p:spPr>
        <p:txBody>
          <a:bodyPr vert="horz" lIns="91440" tIns="45720" rIns="91440" bIns="45720" rtlCol="0" anchor="ctr"/>
          <a:lstStyle>
            <a:lvl1pPr algn="l">
              <a:defRPr sz="900">
                <a:solidFill>
                  <a:schemeClr val="tx1">
                    <a:tint val="75000"/>
                  </a:schemeClr>
                </a:solidFill>
              </a:defRPr>
            </a:lvl1pPr>
          </a:lstStyle>
          <a:p>
            <a:fld id="{3D819477-18A5-4470-88DB-CD1EF611392F}" type="datetimeFigureOut">
              <a:rPr lang="en-GB" smtClean="0"/>
              <a:t>11/09/2022</a:t>
            </a:fld>
            <a:endParaRPr lang="en-GB"/>
          </a:p>
        </p:txBody>
      </p:sp>
      <p:sp>
        <p:nvSpPr>
          <p:cNvPr id="5" name="Footer Placeholder 4"/>
          <p:cNvSpPr>
            <a:spLocks noGrp="1"/>
          </p:cNvSpPr>
          <p:nvPr>
            <p:ph type="ftr" sz="quarter" idx="3"/>
          </p:nvPr>
        </p:nvSpPr>
        <p:spPr>
          <a:xfrm>
            <a:off x="2271713" y="11300185"/>
            <a:ext cx="2314575" cy="649111"/>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11300185"/>
            <a:ext cx="1543050" cy="649111"/>
          </a:xfrm>
          <a:prstGeom prst="rect">
            <a:avLst/>
          </a:prstGeom>
        </p:spPr>
        <p:txBody>
          <a:bodyPr vert="horz" lIns="91440" tIns="45720" rIns="91440" bIns="45720" rtlCol="0" anchor="ctr"/>
          <a:lstStyle>
            <a:lvl1pPr algn="r">
              <a:defRPr sz="900">
                <a:solidFill>
                  <a:schemeClr val="tx1">
                    <a:tint val="75000"/>
                  </a:schemeClr>
                </a:solidFill>
              </a:defRPr>
            </a:lvl1pPr>
          </a:lstStyle>
          <a:p>
            <a:fld id="{EF5D15D9-C633-419C-B644-0860123CA59D}" type="slidenum">
              <a:rPr lang="en-GB" smtClean="0"/>
              <a:t>‹#›</a:t>
            </a:fld>
            <a:endParaRPr lang="en-GB"/>
          </a:p>
        </p:txBody>
      </p:sp>
    </p:spTree>
    <p:extLst>
      <p:ext uri="{BB962C8B-B14F-4D97-AF65-F5344CB8AC3E}">
        <p14:creationId xmlns:p14="http://schemas.microsoft.com/office/powerpoint/2010/main" val="24265801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mailto:admin@huby.n-yorks.sch.uk" TargetMode="External"/><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C55A6F-00A8-4CDC-8E74-AEEC9B6ED65A}"/>
              </a:ext>
            </a:extLst>
          </p:cNvPr>
          <p:cNvSpPr/>
          <p:nvPr/>
        </p:nvSpPr>
        <p:spPr>
          <a:xfrm>
            <a:off x="110939" y="55294"/>
            <a:ext cx="6531160" cy="118594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dirty="0"/>
              <a:t> </a:t>
            </a:r>
          </a:p>
        </p:txBody>
      </p:sp>
      <p:pic>
        <p:nvPicPr>
          <p:cNvPr id="5" name="Picture 4">
            <a:extLst>
              <a:ext uri="{FF2B5EF4-FFF2-40B4-BE49-F238E27FC236}">
                <a16:creationId xmlns:a16="http://schemas.microsoft.com/office/drawing/2014/main" id="{7B1F4691-0321-4EBC-9765-BD53E84A5763}"/>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83271" y="277210"/>
            <a:ext cx="1075629" cy="957740"/>
          </a:xfrm>
          <a:prstGeom prst="rect">
            <a:avLst/>
          </a:prstGeom>
        </p:spPr>
      </p:pic>
      <p:sp>
        <p:nvSpPr>
          <p:cNvPr id="6" name="TextBox 5">
            <a:extLst>
              <a:ext uri="{FF2B5EF4-FFF2-40B4-BE49-F238E27FC236}">
                <a16:creationId xmlns:a16="http://schemas.microsoft.com/office/drawing/2014/main" id="{A0A06F3E-47C5-4159-B041-FB2A1A0C3022}"/>
              </a:ext>
            </a:extLst>
          </p:cNvPr>
          <p:cNvSpPr txBox="1"/>
          <p:nvPr/>
        </p:nvSpPr>
        <p:spPr>
          <a:xfrm>
            <a:off x="561040" y="223539"/>
            <a:ext cx="5133905" cy="1384995"/>
          </a:xfrm>
          <a:prstGeom prst="rect">
            <a:avLst/>
          </a:prstGeom>
          <a:noFill/>
        </p:spPr>
        <p:txBody>
          <a:bodyPr wrap="square" rtlCol="0">
            <a:spAutoFit/>
          </a:bodyPr>
          <a:lstStyle/>
          <a:p>
            <a:pPr algn="ctr"/>
            <a:r>
              <a:rPr lang="en-GB" dirty="0" err="1"/>
              <a:t>Huby</a:t>
            </a:r>
            <a:r>
              <a:rPr lang="en-GB" dirty="0"/>
              <a:t> C of E Primary School</a:t>
            </a:r>
          </a:p>
          <a:p>
            <a:pPr algn="ctr"/>
            <a:r>
              <a:rPr lang="en-GB" sz="3200" b="1" dirty="0"/>
              <a:t>Red Kites </a:t>
            </a:r>
          </a:p>
          <a:p>
            <a:pPr algn="ctr"/>
            <a:r>
              <a:rPr lang="en-GB" sz="1600" b="1" dirty="0"/>
              <a:t>Year 5 &amp; 6 pupils</a:t>
            </a:r>
          </a:p>
          <a:p>
            <a:endParaRPr lang="en-GB" dirty="0"/>
          </a:p>
        </p:txBody>
      </p:sp>
      <p:sp>
        <p:nvSpPr>
          <p:cNvPr id="19" name="Rectangle 18">
            <a:extLst>
              <a:ext uri="{FF2B5EF4-FFF2-40B4-BE49-F238E27FC236}">
                <a16:creationId xmlns:a16="http://schemas.microsoft.com/office/drawing/2014/main" id="{E2E9EA47-DE2D-4B1B-B67E-A410051A940A}"/>
              </a:ext>
            </a:extLst>
          </p:cNvPr>
          <p:cNvSpPr/>
          <p:nvPr/>
        </p:nvSpPr>
        <p:spPr>
          <a:xfrm>
            <a:off x="3522994" y="7213065"/>
            <a:ext cx="2500471" cy="276999"/>
          </a:xfrm>
          <a:prstGeom prst="rect">
            <a:avLst/>
          </a:prstGeom>
        </p:spPr>
        <p:txBody>
          <a:bodyPr wrap="square">
            <a:spAutoFit/>
          </a:bodyPr>
          <a:lstStyle/>
          <a:p>
            <a:endParaRPr lang="en-GB" sz="1200" dirty="0"/>
          </a:p>
        </p:txBody>
      </p:sp>
      <p:sp>
        <p:nvSpPr>
          <p:cNvPr id="13" name="AutoShape 6" descr="School Bag - College Navy | Boden U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Rectangle 11">
            <a:extLst>
              <a:ext uri="{FF2B5EF4-FFF2-40B4-BE49-F238E27FC236}">
                <a16:creationId xmlns:a16="http://schemas.microsoft.com/office/drawing/2014/main" id="{3939A668-FDD9-4695-80D1-EBD5E2A5A135}"/>
              </a:ext>
            </a:extLst>
          </p:cNvPr>
          <p:cNvSpPr/>
          <p:nvPr/>
        </p:nvSpPr>
        <p:spPr>
          <a:xfrm>
            <a:off x="215901" y="1345908"/>
            <a:ext cx="6367637" cy="336542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dirty="0"/>
          </a:p>
          <a:p>
            <a:pPr algn="ctr"/>
            <a:endParaRPr lang="en-GB" dirty="0"/>
          </a:p>
          <a:p>
            <a:pPr algn="ctr"/>
            <a:endParaRPr lang="en-GB" dirty="0"/>
          </a:p>
        </p:txBody>
      </p:sp>
      <p:sp>
        <p:nvSpPr>
          <p:cNvPr id="30" name="TextBox 29">
            <a:extLst>
              <a:ext uri="{FF2B5EF4-FFF2-40B4-BE49-F238E27FC236}">
                <a16:creationId xmlns:a16="http://schemas.microsoft.com/office/drawing/2014/main" id="{FFFD56D8-485D-41D3-AC96-0CD1211BDC5E}"/>
              </a:ext>
            </a:extLst>
          </p:cNvPr>
          <p:cNvSpPr txBox="1"/>
          <p:nvPr/>
        </p:nvSpPr>
        <p:spPr>
          <a:xfrm>
            <a:off x="215901" y="1413342"/>
            <a:ext cx="6364635" cy="3539430"/>
          </a:xfrm>
          <a:prstGeom prst="rect">
            <a:avLst/>
          </a:prstGeom>
          <a:noFill/>
        </p:spPr>
        <p:txBody>
          <a:bodyPr wrap="square" rtlCol="0">
            <a:spAutoFit/>
          </a:bodyPr>
          <a:lstStyle/>
          <a:p>
            <a:r>
              <a:rPr lang="en-GB" sz="1400" b="1" dirty="0"/>
              <a:t>              “Whatever you do, work at it with all your heart” </a:t>
            </a:r>
            <a:r>
              <a:rPr lang="en-GB" sz="1400" b="1" i="1" dirty="0"/>
              <a:t>Colossians 3:v23</a:t>
            </a:r>
          </a:p>
          <a:p>
            <a:pPr algn="just"/>
            <a:r>
              <a:rPr lang="en-GB" sz="1400" dirty="0"/>
              <a:t>Welcome back!</a:t>
            </a:r>
          </a:p>
          <a:p>
            <a:pPr algn="just"/>
            <a:r>
              <a:rPr lang="en-GB" sz="1400" dirty="0"/>
              <a:t>I hope you all had a lovely summer break. In school we have been preparing for a very busy term and I have been looking forward moving classes!</a:t>
            </a:r>
          </a:p>
          <a:p>
            <a:pPr algn="just"/>
            <a:endParaRPr lang="en-GB" sz="1400" dirty="0"/>
          </a:p>
          <a:p>
            <a:pPr algn="just"/>
            <a:r>
              <a:rPr lang="en-GB" sz="1400" dirty="0"/>
              <a:t>Red Kites this year will be taught by myself (Mr Hartley), supported by Teaching Assistant Mrs Rose every morning. We also have Teaching Assistant </a:t>
            </a:r>
            <a:r>
              <a:rPr lang="en-GB" sz="1400"/>
              <a:t>Miss Greenwood,</a:t>
            </a:r>
          </a:p>
          <a:p>
            <a:pPr algn="just"/>
            <a:r>
              <a:rPr lang="en-GB" sz="1400"/>
              <a:t> who will be supporting a child 1-1 full time.</a:t>
            </a:r>
          </a:p>
          <a:p>
            <a:pPr algn="just"/>
            <a:endParaRPr lang="en-GB" sz="1400" dirty="0"/>
          </a:p>
          <a:p>
            <a:pPr algn="just"/>
            <a:r>
              <a:rPr lang="en-GB" sz="1400" dirty="0"/>
              <a:t>On Thursday afternoons Red Kites will be taught computing by Mr Vincent and French by Mrs Broadhurst. </a:t>
            </a:r>
          </a:p>
          <a:p>
            <a:pPr algn="just"/>
            <a:endParaRPr lang="en-GB" sz="1400" b="1" dirty="0"/>
          </a:p>
          <a:p>
            <a:pPr algn="just"/>
            <a:r>
              <a:rPr lang="en-GB" sz="1400" b="1" dirty="0"/>
              <a:t>If you have any queries throughout the term please just ask, </a:t>
            </a:r>
            <a:r>
              <a:rPr lang="en-GB" sz="1400" dirty="0"/>
              <a:t>either by emailing me through </a:t>
            </a:r>
            <a:r>
              <a:rPr lang="en-GB" sz="1400" dirty="0">
                <a:hlinkClick r:id="rId3"/>
              </a:rPr>
              <a:t>admin@huby.n-yorks.sch.uk</a:t>
            </a:r>
            <a:r>
              <a:rPr lang="en-GB" sz="1400" dirty="0"/>
              <a:t> or for a chat in person at the end of the school day. </a:t>
            </a:r>
          </a:p>
          <a:p>
            <a:r>
              <a:rPr lang="en-GB" sz="1400" b="1" dirty="0"/>
              <a:t> </a:t>
            </a:r>
          </a:p>
        </p:txBody>
      </p:sp>
      <p:sp>
        <p:nvSpPr>
          <p:cNvPr id="25" name="Rectangle 24">
            <a:extLst>
              <a:ext uri="{FF2B5EF4-FFF2-40B4-BE49-F238E27FC236}">
                <a16:creationId xmlns:a16="http://schemas.microsoft.com/office/drawing/2014/main" id="{C44D67B0-5F32-4670-9CF9-550CE5341E70}"/>
              </a:ext>
            </a:extLst>
          </p:cNvPr>
          <p:cNvSpPr/>
          <p:nvPr/>
        </p:nvSpPr>
        <p:spPr>
          <a:xfrm>
            <a:off x="212899" y="4783277"/>
            <a:ext cx="6342014" cy="5654471"/>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just"/>
            <a:endParaRPr lang="en-GB" sz="1400" b="1" dirty="0">
              <a:ea typeface="Calibri" panose="020F0502020204030204" pitchFamily="34" charset="0"/>
              <a:cs typeface="Times New Roman" panose="02020603050405020304" pitchFamily="18" charset="0"/>
            </a:endParaRPr>
          </a:p>
        </p:txBody>
      </p:sp>
      <p:pic>
        <p:nvPicPr>
          <p:cNvPr id="1026" name="Picture 2" descr="Red Kite (Milvus milvus) - British Birds - Woodland Trust">
            <a:extLst>
              <a:ext uri="{FF2B5EF4-FFF2-40B4-BE49-F238E27FC236}">
                <a16:creationId xmlns:a16="http://schemas.microsoft.com/office/drawing/2014/main" id="{E35C1558-7CC3-419D-93DF-5E46E63630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2977" y="277210"/>
            <a:ext cx="1641936" cy="92358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Homework Text with Back To School Wallpaper. Homework and School Education  Background Concept Stock Photo - Image of learning, background: 157634542">
            <a:extLst>
              <a:ext uri="{FF2B5EF4-FFF2-40B4-BE49-F238E27FC236}">
                <a16:creationId xmlns:a16="http://schemas.microsoft.com/office/drawing/2014/main" id="{70663BA3-70E6-4FEF-96D6-C1DE9B347C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9249" y="4938001"/>
            <a:ext cx="1359354" cy="523220"/>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59D2BBED-939F-44A3-80E9-DFAA198772F7}"/>
              </a:ext>
            </a:extLst>
          </p:cNvPr>
          <p:cNvSpPr txBox="1"/>
          <p:nvPr/>
        </p:nvSpPr>
        <p:spPr>
          <a:xfrm>
            <a:off x="1724226" y="5039965"/>
            <a:ext cx="4809305" cy="523220"/>
          </a:xfrm>
          <a:prstGeom prst="rect">
            <a:avLst/>
          </a:prstGeom>
          <a:noFill/>
        </p:spPr>
        <p:txBody>
          <a:bodyPr wrap="square" rtlCol="0">
            <a:spAutoFit/>
          </a:bodyPr>
          <a:lstStyle/>
          <a:p>
            <a:r>
              <a:rPr lang="en-GB" sz="1400" dirty="0"/>
              <a:t>It is important for your child to continue their learning at home;</a:t>
            </a:r>
          </a:p>
          <a:p>
            <a:pPr marL="285750" indent="-285750">
              <a:buFont typeface="Arial" panose="020B0604020202020204" pitchFamily="34" charset="0"/>
              <a:buChar char="•"/>
            </a:pPr>
            <a:r>
              <a:rPr lang="en-GB" sz="1400" b="1" dirty="0"/>
              <a:t>Reading</a:t>
            </a:r>
            <a:r>
              <a:rPr lang="en-GB" sz="1400" dirty="0"/>
              <a:t>; even though the children are reading fluently it is </a:t>
            </a:r>
          </a:p>
        </p:txBody>
      </p:sp>
      <p:sp>
        <p:nvSpPr>
          <p:cNvPr id="20" name="TextBox 19">
            <a:extLst>
              <a:ext uri="{FF2B5EF4-FFF2-40B4-BE49-F238E27FC236}">
                <a16:creationId xmlns:a16="http://schemas.microsoft.com/office/drawing/2014/main" id="{80BF7B7D-9C2E-426C-9303-1C8C25C1FFBB}"/>
              </a:ext>
            </a:extLst>
          </p:cNvPr>
          <p:cNvSpPr txBox="1"/>
          <p:nvPr/>
        </p:nvSpPr>
        <p:spPr>
          <a:xfrm>
            <a:off x="212899" y="5490813"/>
            <a:ext cx="6298013" cy="3323987"/>
          </a:xfrm>
          <a:prstGeom prst="rect">
            <a:avLst/>
          </a:prstGeom>
          <a:noFill/>
        </p:spPr>
        <p:txBody>
          <a:bodyPr wrap="square" rtlCol="0">
            <a:spAutoFit/>
          </a:bodyPr>
          <a:lstStyle/>
          <a:p>
            <a:r>
              <a:rPr lang="en-GB" sz="1400" dirty="0"/>
              <a:t>still important that your child reads their school books several times a week. The more the children read, the better understanding they will have when completing reading comprehensions, which they will have to do each year until year 11. Please sign your name in their Reading Record when your child has read. </a:t>
            </a:r>
          </a:p>
          <a:p>
            <a:pPr marL="285750" indent="-285750">
              <a:buFont typeface="Arial" panose="020B0604020202020204" pitchFamily="34" charset="0"/>
              <a:buChar char="•"/>
            </a:pPr>
            <a:r>
              <a:rPr lang="en-GB" sz="1400" b="1" dirty="0"/>
              <a:t>Mathletics</a:t>
            </a:r>
            <a:r>
              <a:rPr lang="en-GB" sz="1400" dirty="0"/>
              <a:t>; weekly tasks will be set for the children on Mathletics. These tend to match what your child has been taught in school at the same time. The tasks help strengthen children’s understanding of what they have been taught so please login into Mathletics to complete the tasks. </a:t>
            </a:r>
          </a:p>
          <a:p>
            <a:pPr marL="285750" indent="-285750">
              <a:buFont typeface="Arial" panose="020B0604020202020204" pitchFamily="34" charset="0"/>
              <a:buChar char="•"/>
            </a:pPr>
            <a:r>
              <a:rPr lang="en-GB" sz="1400" b="1" dirty="0"/>
              <a:t>TTRS</a:t>
            </a:r>
            <a:r>
              <a:rPr lang="en-GB" sz="1400" dirty="0"/>
              <a:t>; practising times tables regularly will help keep their maths skills sharp. </a:t>
            </a:r>
          </a:p>
          <a:p>
            <a:pPr marL="285750" indent="-285750">
              <a:buFont typeface="Arial" panose="020B0604020202020204" pitchFamily="34" charset="0"/>
              <a:buChar char="•"/>
            </a:pPr>
            <a:r>
              <a:rPr lang="en-GB" sz="1400" b="1" dirty="0"/>
              <a:t>**NEW for Year 6 ONLY** </a:t>
            </a:r>
            <a:r>
              <a:rPr lang="en-GB" sz="1400" dirty="0"/>
              <a:t>Year 6 children will be given CGP learning books, as shown below. Every Friday the children will be given page numbers to complete in each book. I will tell the children the page numbers, as well as writing a message on the class page on Class DOJO. The Year 6 children will need to hand in these two books, with the relevant pages completed, every Wednesday. </a:t>
            </a:r>
          </a:p>
          <a:p>
            <a:pPr marL="285750" indent="-285750">
              <a:buFont typeface="Arial" panose="020B0604020202020204" pitchFamily="34" charset="0"/>
              <a:buChar char="•"/>
            </a:pPr>
            <a:endParaRPr lang="en-GB" sz="1400" dirty="0"/>
          </a:p>
        </p:txBody>
      </p:sp>
      <p:sp>
        <p:nvSpPr>
          <p:cNvPr id="21" name="Rectangle 20">
            <a:extLst>
              <a:ext uri="{FF2B5EF4-FFF2-40B4-BE49-F238E27FC236}">
                <a16:creationId xmlns:a16="http://schemas.microsoft.com/office/drawing/2014/main" id="{CAB672E4-A605-4FA5-9F2B-870DC6DD3228}"/>
              </a:ext>
            </a:extLst>
          </p:cNvPr>
          <p:cNvSpPr/>
          <p:nvPr/>
        </p:nvSpPr>
        <p:spPr>
          <a:xfrm>
            <a:off x="212899" y="10540186"/>
            <a:ext cx="6320632" cy="1272166"/>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dirty="0"/>
          </a:p>
        </p:txBody>
      </p:sp>
      <p:pic>
        <p:nvPicPr>
          <p:cNvPr id="22" name="Picture 21" descr="Jpg Download Musical Clipart Mapeh Free - Physical Education Pe Clip Art,  HD Png Download , Transparent Png Image - PNGitem">
            <a:extLst>
              <a:ext uri="{FF2B5EF4-FFF2-40B4-BE49-F238E27FC236}">
                <a16:creationId xmlns:a16="http://schemas.microsoft.com/office/drawing/2014/main" id="{543C8A13-FCFB-4FC2-9B92-43CE12192DF6}"/>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277465" y="10710738"/>
            <a:ext cx="1779588" cy="985996"/>
          </a:xfrm>
          <a:prstGeom prst="rect">
            <a:avLst/>
          </a:prstGeom>
          <a:noFill/>
          <a:ln>
            <a:noFill/>
          </a:ln>
        </p:spPr>
      </p:pic>
      <p:sp>
        <p:nvSpPr>
          <p:cNvPr id="23" name="TextBox 22">
            <a:extLst>
              <a:ext uri="{FF2B5EF4-FFF2-40B4-BE49-F238E27FC236}">
                <a16:creationId xmlns:a16="http://schemas.microsoft.com/office/drawing/2014/main" id="{D1BD93F5-AB2C-4190-8993-FD61C033E384}"/>
              </a:ext>
            </a:extLst>
          </p:cNvPr>
          <p:cNvSpPr txBox="1"/>
          <p:nvPr/>
        </p:nvSpPr>
        <p:spPr>
          <a:xfrm>
            <a:off x="2121619" y="10642801"/>
            <a:ext cx="4389293" cy="1169551"/>
          </a:xfrm>
          <a:prstGeom prst="rect">
            <a:avLst/>
          </a:prstGeom>
          <a:noFill/>
        </p:spPr>
        <p:txBody>
          <a:bodyPr wrap="square" rtlCol="0">
            <a:spAutoFit/>
          </a:bodyPr>
          <a:lstStyle/>
          <a:p>
            <a:r>
              <a:rPr lang="en-GB" sz="1400" dirty="0"/>
              <a:t>Red Kites </a:t>
            </a:r>
            <a:r>
              <a:rPr lang="en-GB" sz="1400" b="1" dirty="0"/>
              <a:t>PE</a:t>
            </a:r>
            <a:r>
              <a:rPr lang="en-GB" sz="1400" dirty="0"/>
              <a:t> days are Wednesdays and Fridays. On Wednesdays the PE lesson will be gymnastics, taught by Mrs Broadhurst. On Fridays the children will be extending their netball skills. On PE days please send your child in wearing the correct PE kits.  </a:t>
            </a:r>
          </a:p>
        </p:txBody>
      </p:sp>
      <p:pic>
        <p:nvPicPr>
          <p:cNvPr id="3" name="Picture 2">
            <a:extLst>
              <a:ext uri="{FF2B5EF4-FFF2-40B4-BE49-F238E27FC236}">
                <a16:creationId xmlns:a16="http://schemas.microsoft.com/office/drawing/2014/main" id="{2CF70626-3EBE-48CE-B6B8-4EC4B12FC1CB}"/>
              </a:ext>
            </a:extLst>
          </p:cNvPr>
          <p:cNvPicPr>
            <a:picLocks noChangeAspect="1"/>
          </p:cNvPicPr>
          <p:nvPr/>
        </p:nvPicPr>
        <p:blipFill>
          <a:blip r:embed="rId7"/>
          <a:stretch>
            <a:fillRect/>
          </a:stretch>
        </p:blipFill>
        <p:spPr>
          <a:xfrm>
            <a:off x="821086" y="8636962"/>
            <a:ext cx="1369752" cy="1718129"/>
          </a:xfrm>
          <a:prstGeom prst="rect">
            <a:avLst/>
          </a:prstGeom>
        </p:spPr>
      </p:pic>
      <p:pic>
        <p:nvPicPr>
          <p:cNvPr id="7" name="Picture 6">
            <a:extLst>
              <a:ext uri="{FF2B5EF4-FFF2-40B4-BE49-F238E27FC236}">
                <a16:creationId xmlns:a16="http://schemas.microsoft.com/office/drawing/2014/main" id="{2ECA96F8-C15E-4B3B-8DBF-1B4BDA2E2767}"/>
              </a:ext>
            </a:extLst>
          </p:cNvPr>
          <p:cNvPicPr>
            <a:picLocks noChangeAspect="1"/>
          </p:cNvPicPr>
          <p:nvPr/>
        </p:nvPicPr>
        <p:blipFill>
          <a:blip r:embed="rId8"/>
          <a:stretch>
            <a:fillRect/>
          </a:stretch>
        </p:blipFill>
        <p:spPr>
          <a:xfrm>
            <a:off x="2469153" y="8636963"/>
            <a:ext cx="1332285" cy="1682075"/>
          </a:xfrm>
          <a:prstGeom prst="rect">
            <a:avLst/>
          </a:prstGeom>
        </p:spPr>
      </p:pic>
    </p:spTree>
    <p:extLst>
      <p:ext uri="{BB962C8B-B14F-4D97-AF65-F5344CB8AC3E}">
        <p14:creationId xmlns:p14="http://schemas.microsoft.com/office/powerpoint/2010/main" val="4272063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74F20-B094-404A-8B7B-96E27391D796}"/>
              </a:ext>
            </a:extLst>
          </p:cNvPr>
          <p:cNvSpPr>
            <a:spLocks noGrp="1"/>
          </p:cNvSpPr>
          <p:nvPr>
            <p:ph type="ctrTitle"/>
          </p:nvPr>
        </p:nvSpPr>
        <p:spPr/>
        <p:txBody>
          <a:bodyPr/>
          <a:lstStyle/>
          <a:p>
            <a:endParaRPr lang="en-GB"/>
          </a:p>
        </p:txBody>
      </p:sp>
      <p:sp>
        <p:nvSpPr>
          <p:cNvPr id="4" name="Rectangle 3">
            <a:extLst>
              <a:ext uri="{FF2B5EF4-FFF2-40B4-BE49-F238E27FC236}">
                <a16:creationId xmlns:a16="http://schemas.microsoft.com/office/drawing/2014/main" id="{6C861024-A0D4-46CC-844A-91A472F6155A}"/>
              </a:ext>
            </a:extLst>
          </p:cNvPr>
          <p:cNvSpPr/>
          <p:nvPr/>
        </p:nvSpPr>
        <p:spPr>
          <a:xfrm>
            <a:off x="148544" y="166251"/>
            <a:ext cx="6531160" cy="86797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dirty="0"/>
              <a:t> </a:t>
            </a:r>
          </a:p>
        </p:txBody>
      </p:sp>
      <p:sp>
        <p:nvSpPr>
          <p:cNvPr id="5" name="Rectangle 4">
            <a:extLst>
              <a:ext uri="{FF2B5EF4-FFF2-40B4-BE49-F238E27FC236}">
                <a16:creationId xmlns:a16="http://schemas.microsoft.com/office/drawing/2014/main" id="{93B774B8-C678-4CE1-820B-03D2E86E4EE3}"/>
              </a:ext>
            </a:extLst>
          </p:cNvPr>
          <p:cNvSpPr/>
          <p:nvPr/>
        </p:nvSpPr>
        <p:spPr>
          <a:xfrm>
            <a:off x="211920" y="247550"/>
            <a:ext cx="6335506" cy="2268973"/>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dirty="0"/>
          </a:p>
        </p:txBody>
      </p:sp>
      <p:sp>
        <p:nvSpPr>
          <p:cNvPr id="12" name="Rectangle 11">
            <a:extLst>
              <a:ext uri="{FF2B5EF4-FFF2-40B4-BE49-F238E27FC236}">
                <a16:creationId xmlns:a16="http://schemas.microsoft.com/office/drawing/2014/main" id="{5240E4C1-3D10-4BD8-8EB8-48E1B2EE1F30}"/>
              </a:ext>
            </a:extLst>
          </p:cNvPr>
          <p:cNvSpPr/>
          <p:nvPr/>
        </p:nvSpPr>
        <p:spPr>
          <a:xfrm>
            <a:off x="249156" y="2583536"/>
            <a:ext cx="6320632" cy="3899457"/>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dirty="0"/>
          </a:p>
        </p:txBody>
      </p:sp>
      <p:sp>
        <p:nvSpPr>
          <p:cNvPr id="18" name="TextBox 17">
            <a:extLst>
              <a:ext uri="{FF2B5EF4-FFF2-40B4-BE49-F238E27FC236}">
                <a16:creationId xmlns:a16="http://schemas.microsoft.com/office/drawing/2014/main" id="{37A08305-6FBA-4CDB-B325-5D3F3913E210}"/>
              </a:ext>
            </a:extLst>
          </p:cNvPr>
          <p:cNvSpPr txBox="1"/>
          <p:nvPr/>
        </p:nvSpPr>
        <p:spPr>
          <a:xfrm>
            <a:off x="2013971" y="419019"/>
            <a:ext cx="4470876" cy="1815882"/>
          </a:xfrm>
          <a:prstGeom prst="rect">
            <a:avLst/>
          </a:prstGeom>
          <a:noFill/>
        </p:spPr>
        <p:txBody>
          <a:bodyPr wrap="square" rtlCol="0">
            <a:spAutoFit/>
          </a:bodyPr>
          <a:lstStyle/>
          <a:p>
            <a:pPr algn="just"/>
            <a:r>
              <a:rPr lang="en-GB" sz="1400" dirty="0"/>
              <a:t>For </a:t>
            </a:r>
            <a:r>
              <a:rPr lang="en-GB" sz="1400" b="1" dirty="0"/>
              <a:t>Guided Reading </a:t>
            </a:r>
            <a:r>
              <a:rPr lang="en-GB" sz="1400" dirty="0"/>
              <a:t>we are reading </a:t>
            </a:r>
            <a:r>
              <a:rPr lang="en-GB" sz="1400" dirty="0" err="1"/>
              <a:t>Brightstorm</a:t>
            </a:r>
            <a:r>
              <a:rPr lang="en-GB" sz="1400" dirty="0"/>
              <a:t>, which is an action packed adventure story. The children will be reading, discussing and answering questions about this story every day.</a:t>
            </a:r>
          </a:p>
          <a:p>
            <a:pPr algn="just"/>
            <a:endParaRPr lang="en-GB" sz="1400" dirty="0"/>
          </a:p>
          <a:p>
            <a:pPr algn="just"/>
            <a:r>
              <a:rPr lang="en-GB" sz="1400" dirty="0"/>
              <a:t>Initially in </a:t>
            </a:r>
            <a:r>
              <a:rPr lang="en-GB" sz="1400" b="1" dirty="0"/>
              <a:t>Literacy</a:t>
            </a:r>
            <a:r>
              <a:rPr lang="en-GB" sz="1400" dirty="0"/>
              <a:t> we are basing our writing around this story in the form of newspaper reports and diary entries, as well as focussing on parts of our Grammar. </a:t>
            </a:r>
          </a:p>
        </p:txBody>
      </p:sp>
      <p:sp>
        <p:nvSpPr>
          <p:cNvPr id="27" name="TextBox 26">
            <a:extLst>
              <a:ext uri="{FF2B5EF4-FFF2-40B4-BE49-F238E27FC236}">
                <a16:creationId xmlns:a16="http://schemas.microsoft.com/office/drawing/2014/main" id="{8EFF94D4-E6A5-47DB-A71C-B2850782DB8B}"/>
              </a:ext>
            </a:extLst>
          </p:cNvPr>
          <p:cNvSpPr txBox="1"/>
          <p:nvPr/>
        </p:nvSpPr>
        <p:spPr>
          <a:xfrm>
            <a:off x="3009252" y="2641643"/>
            <a:ext cx="3454734" cy="1169551"/>
          </a:xfrm>
          <a:prstGeom prst="rect">
            <a:avLst/>
          </a:prstGeom>
          <a:noFill/>
        </p:spPr>
        <p:txBody>
          <a:bodyPr wrap="square" rtlCol="0">
            <a:spAutoFit/>
          </a:bodyPr>
          <a:lstStyle/>
          <a:p>
            <a:pPr algn="just"/>
            <a:r>
              <a:rPr lang="en-GB" sz="1400" dirty="0"/>
              <a:t>In </a:t>
            </a:r>
            <a:r>
              <a:rPr lang="en-GB" sz="1400" b="1" dirty="0"/>
              <a:t>history </a:t>
            </a:r>
            <a:r>
              <a:rPr lang="en-GB" sz="1400" dirty="0"/>
              <a:t>we will be learning all about Anglo Saxons. Lessons will include creating timelines, learning about settlements and burial sites, as well as the life of an Anglo Saxon. </a:t>
            </a:r>
            <a:endParaRPr lang="en-GB" sz="1400" i="1" dirty="0"/>
          </a:p>
        </p:txBody>
      </p:sp>
      <p:pic>
        <p:nvPicPr>
          <p:cNvPr id="28" name="Picture 27" descr="C:\Users\Teacher\AppData\Local\Microsoft\Windows\INetCache\Content.MSO\FEF62790.tmp">
            <a:extLst>
              <a:ext uri="{FF2B5EF4-FFF2-40B4-BE49-F238E27FC236}">
                <a16:creationId xmlns:a16="http://schemas.microsoft.com/office/drawing/2014/main" id="{DE746F8C-3289-4637-834E-C01CF0121AE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282293" y="4626210"/>
            <a:ext cx="1486256" cy="980635"/>
          </a:xfrm>
          <a:prstGeom prst="rect">
            <a:avLst/>
          </a:prstGeom>
          <a:noFill/>
          <a:ln>
            <a:noFill/>
          </a:ln>
        </p:spPr>
      </p:pic>
      <p:pic>
        <p:nvPicPr>
          <p:cNvPr id="26" name="Picture 4" descr="Brightstorm: A Sky-Ship Adventure: 1 : Hardy, Vashti: Amazon.co.uk: Books">
            <a:extLst>
              <a:ext uri="{FF2B5EF4-FFF2-40B4-BE49-F238E27FC236}">
                <a16:creationId xmlns:a16="http://schemas.microsoft.com/office/drawing/2014/main" id="{5533E6D0-2DCB-45F7-8137-C2C7FAACCF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236" y="372678"/>
            <a:ext cx="1483582" cy="206280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1FD7208-54CE-4A20-BF96-A59C8E1A1601}"/>
              </a:ext>
            </a:extLst>
          </p:cNvPr>
          <p:cNvPicPr>
            <a:picLocks noChangeAspect="1"/>
          </p:cNvPicPr>
          <p:nvPr/>
        </p:nvPicPr>
        <p:blipFill>
          <a:blip r:embed="rId4"/>
          <a:stretch>
            <a:fillRect/>
          </a:stretch>
        </p:blipFill>
        <p:spPr>
          <a:xfrm>
            <a:off x="330044" y="2654477"/>
            <a:ext cx="2578596" cy="1015789"/>
          </a:xfrm>
          <a:prstGeom prst="rect">
            <a:avLst/>
          </a:prstGeom>
        </p:spPr>
      </p:pic>
      <p:sp>
        <p:nvSpPr>
          <p:cNvPr id="29" name="TextBox 28">
            <a:extLst>
              <a:ext uri="{FF2B5EF4-FFF2-40B4-BE49-F238E27FC236}">
                <a16:creationId xmlns:a16="http://schemas.microsoft.com/office/drawing/2014/main" id="{6F04FBD9-DAC3-44F8-B5D0-B5D46B59330B}"/>
              </a:ext>
            </a:extLst>
          </p:cNvPr>
          <p:cNvSpPr txBox="1"/>
          <p:nvPr/>
        </p:nvSpPr>
        <p:spPr>
          <a:xfrm>
            <a:off x="754475" y="4850787"/>
            <a:ext cx="3454734" cy="738664"/>
          </a:xfrm>
          <a:prstGeom prst="rect">
            <a:avLst/>
          </a:prstGeom>
          <a:noFill/>
        </p:spPr>
        <p:txBody>
          <a:bodyPr wrap="square" rtlCol="0">
            <a:spAutoFit/>
          </a:bodyPr>
          <a:lstStyle/>
          <a:p>
            <a:pPr algn="just"/>
            <a:r>
              <a:rPr lang="en-GB" sz="1400" b="1" dirty="0"/>
              <a:t>RE</a:t>
            </a:r>
            <a:r>
              <a:rPr lang="en-GB" sz="1400" dirty="0"/>
              <a:t> will see the children learn about Creation and the contrasting views of Christians and scientists.</a:t>
            </a:r>
          </a:p>
        </p:txBody>
      </p:sp>
      <p:sp>
        <p:nvSpPr>
          <p:cNvPr id="30" name="TextBox 29">
            <a:extLst>
              <a:ext uri="{FF2B5EF4-FFF2-40B4-BE49-F238E27FC236}">
                <a16:creationId xmlns:a16="http://schemas.microsoft.com/office/drawing/2014/main" id="{7795402C-85B5-4570-B08D-FE7C3C85FF59}"/>
              </a:ext>
            </a:extLst>
          </p:cNvPr>
          <p:cNvSpPr txBox="1"/>
          <p:nvPr/>
        </p:nvSpPr>
        <p:spPr>
          <a:xfrm>
            <a:off x="310574" y="3785993"/>
            <a:ext cx="6153412" cy="954107"/>
          </a:xfrm>
          <a:prstGeom prst="rect">
            <a:avLst/>
          </a:prstGeom>
          <a:noFill/>
        </p:spPr>
        <p:txBody>
          <a:bodyPr wrap="square" rtlCol="0">
            <a:spAutoFit/>
          </a:bodyPr>
          <a:lstStyle/>
          <a:p>
            <a:pPr algn="just"/>
            <a:r>
              <a:rPr lang="en-GB" sz="1400" b="1" dirty="0"/>
              <a:t>Science</a:t>
            </a:r>
            <a:r>
              <a:rPr lang="en-GB" sz="1400" dirty="0"/>
              <a:t>; In this topic, the children learn about materials and how they change. First they will test properties of materials before looking at how materials dissolve, what a solution is and evaporation. Finally, the children compare reversible and irreversible changes. </a:t>
            </a:r>
          </a:p>
        </p:txBody>
      </p:sp>
      <p:sp>
        <p:nvSpPr>
          <p:cNvPr id="31" name="TextBox 30">
            <a:extLst>
              <a:ext uri="{FF2B5EF4-FFF2-40B4-BE49-F238E27FC236}">
                <a16:creationId xmlns:a16="http://schemas.microsoft.com/office/drawing/2014/main" id="{A77BD9D8-E62D-499D-ABF5-93B0245C827E}"/>
              </a:ext>
            </a:extLst>
          </p:cNvPr>
          <p:cNvSpPr txBox="1"/>
          <p:nvPr/>
        </p:nvSpPr>
        <p:spPr>
          <a:xfrm>
            <a:off x="310574" y="5671839"/>
            <a:ext cx="5921236" cy="738664"/>
          </a:xfrm>
          <a:prstGeom prst="rect">
            <a:avLst/>
          </a:prstGeom>
          <a:noFill/>
        </p:spPr>
        <p:txBody>
          <a:bodyPr wrap="square" rtlCol="0">
            <a:spAutoFit/>
          </a:bodyPr>
          <a:lstStyle/>
          <a:p>
            <a:pPr algn="just"/>
            <a:r>
              <a:rPr lang="en-GB" sz="1400" dirty="0"/>
              <a:t>In</a:t>
            </a:r>
            <a:r>
              <a:rPr lang="en-GB" sz="1400" b="1" dirty="0"/>
              <a:t> maths, </a:t>
            </a:r>
            <a:r>
              <a:rPr lang="en-GB" sz="1400" dirty="0"/>
              <a:t>for the first three weeks, the children will extend their learning of place value before moving onto addition and subtraction, fractions and measurement. </a:t>
            </a:r>
          </a:p>
        </p:txBody>
      </p:sp>
      <p:sp>
        <p:nvSpPr>
          <p:cNvPr id="32" name="Rectangle 31">
            <a:extLst>
              <a:ext uri="{FF2B5EF4-FFF2-40B4-BE49-F238E27FC236}">
                <a16:creationId xmlns:a16="http://schemas.microsoft.com/office/drawing/2014/main" id="{20105824-3419-4914-9542-C44C02FDFCED}"/>
              </a:ext>
            </a:extLst>
          </p:cNvPr>
          <p:cNvSpPr/>
          <p:nvPr/>
        </p:nvSpPr>
        <p:spPr>
          <a:xfrm>
            <a:off x="249156" y="6538583"/>
            <a:ext cx="6320632" cy="2118636"/>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dirty="0"/>
          </a:p>
        </p:txBody>
      </p:sp>
      <p:pic>
        <p:nvPicPr>
          <p:cNvPr id="10" name="Picture 9">
            <a:extLst>
              <a:ext uri="{FF2B5EF4-FFF2-40B4-BE49-F238E27FC236}">
                <a16:creationId xmlns:a16="http://schemas.microsoft.com/office/drawing/2014/main" id="{9EC14875-AC5C-4DC0-B2DF-0BBEC4F99AF8}"/>
              </a:ext>
            </a:extLst>
          </p:cNvPr>
          <p:cNvPicPr>
            <a:picLocks noChangeAspect="1"/>
          </p:cNvPicPr>
          <p:nvPr/>
        </p:nvPicPr>
        <p:blipFill>
          <a:blip r:embed="rId5"/>
          <a:stretch>
            <a:fillRect/>
          </a:stretch>
        </p:blipFill>
        <p:spPr>
          <a:xfrm>
            <a:off x="477226" y="6991985"/>
            <a:ext cx="1925138" cy="1132210"/>
          </a:xfrm>
          <a:prstGeom prst="rect">
            <a:avLst/>
          </a:prstGeom>
        </p:spPr>
      </p:pic>
      <p:sp>
        <p:nvSpPr>
          <p:cNvPr id="33" name="TextBox 32">
            <a:extLst>
              <a:ext uri="{FF2B5EF4-FFF2-40B4-BE49-F238E27FC236}">
                <a16:creationId xmlns:a16="http://schemas.microsoft.com/office/drawing/2014/main" id="{EB2966CC-DD1A-4D16-9926-ED1AF117D067}"/>
              </a:ext>
            </a:extLst>
          </p:cNvPr>
          <p:cNvSpPr txBox="1"/>
          <p:nvPr/>
        </p:nvSpPr>
        <p:spPr>
          <a:xfrm>
            <a:off x="2555172" y="6625894"/>
            <a:ext cx="3861808" cy="2031325"/>
          </a:xfrm>
          <a:prstGeom prst="rect">
            <a:avLst/>
          </a:prstGeom>
          <a:noFill/>
        </p:spPr>
        <p:txBody>
          <a:bodyPr wrap="square" rtlCol="0">
            <a:spAutoFit/>
          </a:bodyPr>
          <a:lstStyle/>
          <a:p>
            <a:pPr algn="just"/>
            <a:r>
              <a:rPr lang="en-GB" sz="1400" dirty="0"/>
              <a:t>As you are aware, on 31</a:t>
            </a:r>
            <a:r>
              <a:rPr lang="en-GB" sz="1400" baseline="30000" dirty="0"/>
              <a:t>st</a:t>
            </a:r>
            <a:r>
              <a:rPr lang="en-GB" sz="1400" dirty="0"/>
              <a:t> October (the week after half term), all Year 5 and Year 6 children will be going to Peat Rigg outdoor training centre, near Pickering, accompanied by myself and Mrs Broadhurst. </a:t>
            </a:r>
            <a:r>
              <a:rPr lang="en-GB" sz="1400" b="1" dirty="0"/>
              <a:t>We are holding an open evening in school for children and parents on Thursday 22</a:t>
            </a:r>
            <a:r>
              <a:rPr lang="en-GB" sz="1400" b="1" baseline="30000" dirty="0"/>
              <a:t>nd</a:t>
            </a:r>
            <a:r>
              <a:rPr lang="en-GB" sz="1400" b="1" dirty="0"/>
              <a:t> September at 3.30pm where we will discuss what will happen during the residential and answer any questions you may have.</a:t>
            </a:r>
          </a:p>
        </p:txBody>
      </p:sp>
    </p:spTree>
    <p:extLst>
      <p:ext uri="{BB962C8B-B14F-4D97-AF65-F5344CB8AC3E}">
        <p14:creationId xmlns:p14="http://schemas.microsoft.com/office/powerpoint/2010/main" val="122205611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FBCBB316F880C4386AF0B7894612498" ma:contentTypeVersion="13" ma:contentTypeDescription="Create a new document." ma:contentTypeScope="" ma:versionID="ac04c1527ba4e489b2c1983607e4115c">
  <xsd:schema xmlns:xsd="http://www.w3.org/2001/XMLSchema" xmlns:xs="http://www.w3.org/2001/XMLSchema" xmlns:p="http://schemas.microsoft.com/office/2006/metadata/properties" xmlns:ns3="4ed23c99-1a94-489d-b7f1-f79ab6addf62" xmlns:ns4="ec5a75df-91b9-4252-8827-e522951d033f" targetNamespace="http://schemas.microsoft.com/office/2006/metadata/properties" ma:root="true" ma:fieldsID="d03eb4e6a8225f0f2d1b7c703eeb3459" ns3:_="" ns4:_="">
    <xsd:import namespace="4ed23c99-1a94-489d-b7f1-f79ab6addf62"/>
    <xsd:import namespace="ec5a75df-91b9-4252-8827-e522951d033f"/>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GenerationTime" minOccurs="0"/>
                <xsd:element ref="ns4:MediaServiceEventHashCode" minOccurs="0"/>
                <xsd:element ref="ns4:MediaServiceDateTaken" minOccurs="0"/>
                <xsd:element ref="ns4:MediaServiceLocation"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ed23c99-1a94-489d-b7f1-f79ab6addf6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c5a75df-91b9-4252-8827-e522951d033f"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E952ADD-C5BF-48C5-A815-5254C7937422}">
  <ds:schemaRefs>
    <ds:schemaRef ds:uri="http://www.w3.org/XML/1998/namespace"/>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http://purl.org/dc/elements/1.1/"/>
    <ds:schemaRef ds:uri="http://purl.org/dc/terms/"/>
    <ds:schemaRef ds:uri="ec5a75df-91b9-4252-8827-e522951d033f"/>
    <ds:schemaRef ds:uri="4ed23c99-1a94-489d-b7f1-f79ab6addf62"/>
    <ds:schemaRef ds:uri="http://schemas.microsoft.com/office/2006/metadata/properties"/>
  </ds:schemaRefs>
</ds:datastoreItem>
</file>

<file path=customXml/itemProps2.xml><?xml version="1.0" encoding="utf-8"?>
<ds:datastoreItem xmlns:ds="http://schemas.openxmlformats.org/officeDocument/2006/customXml" ds:itemID="{B1EB6BF2-F653-4EBF-AA21-A6FB4E2B29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ed23c99-1a94-489d-b7f1-f79ab6addf62"/>
    <ds:schemaRef ds:uri="ec5a75df-91b9-4252-8827-e522951d033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088B9B0-8A76-4F85-94BD-1BD88217865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19184</TotalTime>
  <Words>710</Words>
  <Application>Microsoft Office PowerPoint</Application>
  <PresentationFormat>Widescreen</PresentationFormat>
  <Paragraphs>32</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 Hartley</dc:creator>
  <cp:lastModifiedBy>Class 2</cp:lastModifiedBy>
  <cp:revision>102</cp:revision>
  <dcterms:created xsi:type="dcterms:W3CDTF">2020-08-16T15:20:12Z</dcterms:created>
  <dcterms:modified xsi:type="dcterms:W3CDTF">2022-09-11T16:50:03Z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82fa3fd3-029b-403d-91b4-1dc930cb0e60_Enabled">
    <vt:lpwstr>true</vt:lpwstr>
  </property>
  <property fmtid="{D5CDD505-2E9C-101B-9397-08002B2CF9AE}" pid="3" name="MSIP_Label_82fa3fd3-029b-403d-91b4-1dc930cb0e60_SetDate">
    <vt:lpwstr>2020-08-16T15:21:35Z</vt:lpwstr>
  </property>
  <property fmtid="{D5CDD505-2E9C-101B-9397-08002B2CF9AE}" pid="4" name="MSIP_Label_82fa3fd3-029b-403d-91b4-1dc930cb0e60_Method">
    <vt:lpwstr>Standard</vt:lpwstr>
  </property>
  <property fmtid="{D5CDD505-2E9C-101B-9397-08002B2CF9AE}" pid="5" name="MSIP_Label_82fa3fd3-029b-403d-91b4-1dc930cb0e60_Name">
    <vt:lpwstr>82fa3fd3-029b-403d-91b4-1dc930cb0e60</vt:lpwstr>
  </property>
  <property fmtid="{D5CDD505-2E9C-101B-9397-08002B2CF9AE}" pid="6" name="MSIP_Label_82fa3fd3-029b-403d-91b4-1dc930cb0e60_SiteId">
    <vt:lpwstr>4ae48b41-0137-4599-8661-fc641fe77bea</vt:lpwstr>
  </property>
  <property fmtid="{D5CDD505-2E9C-101B-9397-08002B2CF9AE}" pid="7" name="MSIP_Label_82fa3fd3-029b-403d-91b4-1dc930cb0e60_ActionId">
    <vt:lpwstr>2b99a80a-60be-462e-87e2-0a68c7ee25de</vt:lpwstr>
  </property>
  <property fmtid="{D5CDD505-2E9C-101B-9397-08002B2CF9AE}" pid="8" name="MSIP_Label_82fa3fd3-029b-403d-91b4-1dc930cb0e60_ContentBits">
    <vt:lpwstr>0</vt:lpwstr>
  </property>
  <property fmtid="{D5CDD505-2E9C-101B-9397-08002B2CF9AE}" pid="9" name="ContentTypeId">
    <vt:lpwstr>0x010100EFBCBB316F880C4386AF0B7894612498</vt:lpwstr>
  </property>
</Properties>
</file>