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4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5" d="100"/>
          <a:sy n="95" d="100"/>
        </p:scale>
        <p:origin x="1368" y="-420"/>
      </p:cViewPr>
      <p:guideLst>
        <p:guide orient="horz" pos="384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7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19477-18A5-4470-88DB-CD1EF611392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D15D9-C633-419C-B644-0860123C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98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19477-18A5-4470-88DB-CD1EF611392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D15D9-C633-419C-B644-0860123C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029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52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19477-18A5-4470-88DB-CD1EF611392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D15D9-C633-419C-B644-0860123C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178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19477-18A5-4470-88DB-CD1EF611392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D15D9-C633-419C-B644-0860123C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866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3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3" y="4453470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5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5" y="4453470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19477-18A5-4470-88DB-CD1EF611392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D15D9-C633-419C-B644-0860123C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750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19477-18A5-4470-88DB-CD1EF611392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D15D9-C633-419C-B644-0860123C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553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19477-18A5-4470-88DB-CD1EF611392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D15D9-C633-419C-B644-0860123C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213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5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19477-18A5-4470-88DB-CD1EF611392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D15D9-C633-419C-B644-0860123C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572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5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19477-18A5-4470-88DB-CD1EF611392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D15D9-C633-419C-B644-0860123C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1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19477-18A5-4470-88DB-CD1EF611392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D15D9-C633-419C-B644-0860123C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179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19477-18A5-4470-88DB-CD1EF611392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D15D9-C633-419C-B644-0860123C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35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5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19477-18A5-4470-88DB-CD1EF611392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5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5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D15D9-C633-419C-B644-0860123C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580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@huby.n-yorks.sch.uk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8C55A6F-00A8-4CDC-8E74-AEEC9B6ED65A}"/>
              </a:ext>
            </a:extLst>
          </p:cNvPr>
          <p:cNvSpPr/>
          <p:nvPr/>
        </p:nvSpPr>
        <p:spPr>
          <a:xfrm>
            <a:off x="110939" y="55294"/>
            <a:ext cx="6531160" cy="118594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1F4691-0321-4EBC-9765-BD53E84A576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71" y="277210"/>
            <a:ext cx="1075629" cy="9577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A06F3E-47C5-4159-B041-FB2A1A0C3022}"/>
              </a:ext>
            </a:extLst>
          </p:cNvPr>
          <p:cNvSpPr txBox="1"/>
          <p:nvPr/>
        </p:nvSpPr>
        <p:spPr>
          <a:xfrm>
            <a:off x="561040" y="223539"/>
            <a:ext cx="51339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Huby C of E Primary School</a:t>
            </a:r>
          </a:p>
          <a:p>
            <a:pPr algn="ctr"/>
            <a:r>
              <a:rPr lang="en-GB" sz="3200" b="1" dirty="0"/>
              <a:t>Red Kites </a:t>
            </a:r>
          </a:p>
          <a:p>
            <a:pPr algn="ctr"/>
            <a:r>
              <a:rPr lang="en-GB" sz="1600" b="1" dirty="0"/>
              <a:t>Year 5 &amp; 6 pupils</a:t>
            </a:r>
          </a:p>
          <a:p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2E9EA47-DE2D-4B1B-B67E-A410051A940A}"/>
              </a:ext>
            </a:extLst>
          </p:cNvPr>
          <p:cNvSpPr/>
          <p:nvPr/>
        </p:nvSpPr>
        <p:spPr>
          <a:xfrm>
            <a:off x="3522994" y="7213065"/>
            <a:ext cx="250047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200" dirty="0"/>
          </a:p>
        </p:txBody>
      </p:sp>
      <p:sp>
        <p:nvSpPr>
          <p:cNvPr id="13" name="AutoShape 6" descr="School Bag - College Navy | Boden U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39A668-FDD9-4695-80D1-EBD5E2A5A135}"/>
              </a:ext>
            </a:extLst>
          </p:cNvPr>
          <p:cNvSpPr/>
          <p:nvPr/>
        </p:nvSpPr>
        <p:spPr>
          <a:xfrm>
            <a:off x="215902" y="1345907"/>
            <a:ext cx="6339012" cy="339073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FFD56D8-485D-41D3-AC96-0CD1211BDC5E}"/>
              </a:ext>
            </a:extLst>
          </p:cNvPr>
          <p:cNvSpPr txBox="1"/>
          <p:nvPr/>
        </p:nvSpPr>
        <p:spPr>
          <a:xfrm>
            <a:off x="270299" y="1415735"/>
            <a:ext cx="61563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              “Whatever you do, work at it with all your heart” </a:t>
            </a:r>
            <a:r>
              <a:rPr lang="en-GB" sz="1400" b="1" i="1" dirty="0"/>
              <a:t>Colossians 3:v23</a:t>
            </a:r>
          </a:p>
          <a:p>
            <a:pPr algn="just"/>
            <a:r>
              <a:rPr lang="en-GB" sz="1400" dirty="0"/>
              <a:t>Happy New Year!</a:t>
            </a:r>
          </a:p>
          <a:p>
            <a:pPr algn="just"/>
            <a:r>
              <a:rPr lang="en-GB" sz="1400" dirty="0"/>
              <a:t>It’s good to be back in the routine of school life and hopefully the next few weeks will be a bit calmer than December! </a:t>
            </a:r>
          </a:p>
          <a:p>
            <a:pPr algn="just"/>
            <a:endParaRPr lang="en-GB" sz="1400" dirty="0"/>
          </a:p>
          <a:p>
            <a:pPr algn="just"/>
            <a:r>
              <a:rPr lang="en-GB" sz="1400" dirty="0"/>
              <a:t>PE will continue on </a:t>
            </a:r>
            <a:r>
              <a:rPr lang="en-GB" sz="1400" b="1" dirty="0"/>
              <a:t>Wednesdays</a:t>
            </a:r>
            <a:r>
              <a:rPr lang="en-GB" sz="1400" dirty="0"/>
              <a:t> and </a:t>
            </a:r>
            <a:r>
              <a:rPr lang="en-GB" sz="1400" b="1" dirty="0"/>
              <a:t>Fridays</a:t>
            </a:r>
            <a:r>
              <a:rPr lang="en-GB" sz="1400" dirty="0"/>
              <a:t>. On Wednesdays the children will be </a:t>
            </a:r>
            <a:r>
              <a:rPr lang="en-GB" sz="1400"/>
              <a:t>taught Curve </a:t>
            </a:r>
            <a:r>
              <a:rPr lang="en-GB" sz="1400" dirty="0"/>
              <a:t>D</a:t>
            </a:r>
            <a:r>
              <a:rPr lang="en-GB" sz="1400"/>
              <a:t>ance </a:t>
            </a:r>
            <a:r>
              <a:rPr lang="en-GB" sz="1400" dirty="0"/>
              <a:t>by a local dance specialist. On Fridays our PE lessons will be focussed around team building. </a:t>
            </a:r>
          </a:p>
          <a:p>
            <a:pPr algn="just"/>
            <a:endParaRPr lang="en-GB" sz="1400" dirty="0"/>
          </a:p>
          <a:p>
            <a:pPr algn="just"/>
            <a:r>
              <a:rPr lang="en-GB" sz="1400" dirty="0"/>
              <a:t>Like last term, the children will be taught computing by Mr Vincent and French by Mrs Broadhurst on Thursday afternoons. </a:t>
            </a:r>
          </a:p>
          <a:p>
            <a:pPr algn="just"/>
            <a:endParaRPr lang="en-GB" sz="1400" b="1" dirty="0"/>
          </a:p>
          <a:p>
            <a:pPr algn="just"/>
            <a:r>
              <a:rPr lang="en-GB" sz="1400" b="1" dirty="0"/>
              <a:t>If you have any queries throughout the term please just ask, </a:t>
            </a:r>
            <a:r>
              <a:rPr lang="en-GB" sz="1400" dirty="0"/>
              <a:t>either by emailing me through </a:t>
            </a:r>
            <a:r>
              <a:rPr lang="en-GB" sz="1400" dirty="0">
                <a:hlinkClick r:id="rId3"/>
              </a:rPr>
              <a:t>admin@huby.n-yorks.sch.uk</a:t>
            </a:r>
            <a:r>
              <a:rPr lang="en-GB" sz="1400" dirty="0"/>
              <a:t> or for a chat in person at the end of the school day. </a:t>
            </a:r>
          </a:p>
          <a:p>
            <a:r>
              <a:rPr lang="en-GB" sz="1400" b="1" dirty="0"/>
              <a:t>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44D67B0-5F32-4670-9CF9-550CE5341E70}"/>
              </a:ext>
            </a:extLst>
          </p:cNvPr>
          <p:cNvSpPr/>
          <p:nvPr/>
        </p:nvSpPr>
        <p:spPr>
          <a:xfrm>
            <a:off x="228712" y="4809549"/>
            <a:ext cx="6320632" cy="369870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GB" sz="1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Red Kite (Milvus milvus) - British Birds - Woodland Trust">
            <a:extLst>
              <a:ext uri="{FF2B5EF4-FFF2-40B4-BE49-F238E27FC236}">
                <a16:creationId xmlns:a16="http://schemas.microsoft.com/office/drawing/2014/main" id="{E35C1558-7CC3-419D-93DF-5E46E6363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977" y="277210"/>
            <a:ext cx="1641936" cy="92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omework Text with Back To School Wallpaper. Homework and School Education  Background Concept Stock Photo - Image of learning, background: 157634542">
            <a:extLst>
              <a:ext uri="{FF2B5EF4-FFF2-40B4-BE49-F238E27FC236}">
                <a16:creationId xmlns:a16="http://schemas.microsoft.com/office/drawing/2014/main" id="{70663BA3-70E6-4FEF-96D6-C1DE9B347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30" y="4995902"/>
            <a:ext cx="1359354" cy="57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9D2BBED-939F-44A3-80E9-DFAA198772F7}"/>
              </a:ext>
            </a:extLst>
          </p:cNvPr>
          <p:cNvSpPr txBox="1"/>
          <p:nvPr/>
        </p:nvSpPr>
        <p:spPr>
          <a:xfrm>
            <a:off x="1721184" y="5123680"/>
            <a:ext cx="48093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It is important for your child to continue their learning at home;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Reading: </a:t>
            </a:r>
            <a:r>
              <a:rPr lang="en-GB" sz="1400" dirty="0"/>
              <a:t>Please</a:t>
            </a:r>
            <a:r>
              <a:rPr lang="en-GB" sz="1400" b="1" dirty="0"/>
              <a:t> </a:t>
            </a:r>
            <a:r>
              <a:rPr lang="en-GB" sz="1400" dirty="0"/>
              <a:t>encourage your children to read. Like last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0BF7B7D-9C2E-426C-9303-1C8C25C1FFBB}"/>
              </a:ext>
            </a:extLst>
          </p:cNvPr>
          <p:cNvSpPr txBox="1"/>
          <p:nvPr/>
        </p:nvSpPr>
        <p:spPr>
          <a:xfrm>
            <a:off x="260394" y="5568112"/>
            <a:ext cx="6298013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term, we will be checking the Reading Record books every week and would like to see at least 4 reads and signatures from parents or older relatives/siblings. The children will earn 1x house point for four reads and 2x house points for more than four.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Mathletics:</a:t>
            </a:r>
            <a:r>
              <a:rPr lang="en-GB" sz="1400" dirty="0"/>
              <a:t> weekly tasks will be set for the children on Mathletics. Please login into Mathletics to complete the tasks.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TTRS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Year 6 ONLY: </a:t>
            </a:r>
            <a:r>
              <a:rPr lang="en-GB" sz="1400" dirty="0"/>
              <a:t>For now Year 6 children will continue completing weekly tasks from the CGP books. Some of the tasks are very challenging but please encourage your children to give them a good go. If the task is too challenging the children have the opportunity to complete the task with an adult in school.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Year 5 ONLY: </a:t>
            </a:r>
            <a:r>
              <a:rPr lang="en-GB" sz="1400" dirty="0"/>
              <a:t>I’m currently organising new homework task books for Year 5s and I’ll let you know when they arrive.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196ACFD-F638-4108-B1AB-F186E3913F9F}"/>
              </a:ext>
            </a:extLst>
          </p:cNvPr>
          <p:cNvSpPr/>
          <p:nvPr/>
        </p:nvSpPr>
        <p:spPr>
          <a:xfrm>
            <a:off x="239402" y="8644034"/>
            <a:ext cx="6320632" cy="309566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4E2650D-70BE-43CF-93B0-6E9E72E7E6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988" y="8843594"/>
            <a:ext cx="1650652" cy="2328092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3A3E4819-F6EA-44D6-A5D6-FEA24109F4B8}"/>
              </a:ext>
            </a:extLst>
          </p:cNvPr>
          <p:cNvSpPr txBox="1"/>
          <p:nvPr/>
        </p:nvSpPr>
        <p:spPr>
          <a:xfrm>
            <a:off x="2093199" y="8794674"/>
            <a:ext cx="393026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dirty="0"/>
              <a:t>For </a:t>
            </a:r>
            <a:r>
              <a:rPr lang="en-GB" sz="1400" b="1" dirty="0"/>
              <a:t>Guided Reading </a:t>
            </a:r>
            <a:r>
              <a:rPr lang="en-GB" sz="1400" dirty="0"/>
              <a:t>we are reading Windrush Child, a fiction book based on real events, that follows a young boy arriving in the UK from Jamaica in the 1950’s. </a:t>
            </a:r>
          </a:p>
          <a:p>
            <a:pPr algn="just"/>
            <a:endParaRPr lang="en-GB" sz="1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BD713EB-9A4F-4938-9711-1AFE4E0416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6993" y="10007640"/>
            <a:ext cx="1592230" cy="1596282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B52C93DD-BEFA-4436-ABE0-4D698EFE2DF9}"/>
              </a:ext>
            </a:extLst>
          </p:cNvPr>
          <p:cNvSpPr txBox="1"/>
          <p:nvPr/>
        </p:nvSpPr>
        <p:spPr>
          <a:xfrm>
            <a:off x="2048640" y="9900416"/>
            <a:ext cx="272152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dirty="0"/>
              <a:t>In </a:t>
            </a:r>
            <a:r>
              <a:rPr lang="en-GB" sz="1400" b="1" dirty="0"/>
              <a:t>Literacy</a:t>
            </a:r>
            <a:r>
              <a:rPr lang="en-GB" sz="1400" dirty="0"/>
              <a:t> we are basing our writing around this short picture book, The </a:t>
            </a:r>
            <a:r>
              <a:rPr lang="en-GB" sz="1400" dirty="0" err="1"/>
              <a:t>Barnabus</a:t>
            </a:r>
            <a:r>
              <a:rPr lang="en-GB" sz="1400" dirty="0"/>
              <a:t> Project. The children will develop their writing exploring settings, character descriptions and descriptive writing, as well as other genres of writing. </a:t>
            </a:r>
          </a:p>
          <a:p>
            <a:pPr algn="just"/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272063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C861024-A0D4-46CC-844A-91A472F6155A}"/>
              </a:ext>
            </a:extLst>
          </p:cNvPr>
          <p:cNvSpPr/>
          <p:nvPr/>
        </p:nvSpPr>
        <p:spPr>
          <a:xfrm>
            <a:off x="148544" y="166251"/>
            <a:ext cx="6531160" cy="50732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/>
              <a:t> 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B774B8-C678-4CE1-820B-03D2E86E4EE3}"/>
              </a:ext>
            </a:extLst>
          </p:cNvPr>
          <p:cNvSpPr/>
          <p:nvPr/>
        </p:nvSpPr>
        <p:spPr>
          <a:xfrm>
            <a:off x="211920" y="247551"/>
            <a:ext cx="6335506" cy="4866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F04FBD9-DAC3-44F8-B5D0-B5D46B59330B}"/>
              </a:ext>
            </a:extLst>
          </p:cNvPr>
          <p:cNvSpPr txBox="1"/>
          <p:nvPr/>
        </p:nvSpPr>
        <p:spPr>
          <a:xfrm>
            <a:off x="288212" y="2651669"/>
            <a:ext cx="6148683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/>
              <a:t>School Trips: </a:t>
            </a:r>
            <a:r>
              <a:rPr lang="en-GB" sz="1400" dirty="0"/>
              <a:t>We have two school trips booked this term.</a:t>
            </a:r>
          </a:p>
          <a:p>
            <a:pPr algn="just"/>
            <a:r>
              <a:rPr lang="en-GB" sz="1400" dirty="0"/>
              <a:t>On Wednesday 25</a:t>
            </a:r>
            <a:r>
              <a:rPr lang="en-GB" sz="1400" baseline="30000" dirty="0"/>
              <a:t>th</a:t>
            </a:r>
            <a:r>
              <a:rPr lang="en-GB" sz="1400" dirty="0"/>
              <a:t> January we are going to Ripon Cathedral, where the children will complete a </a:t>
            </a:r>
            <a:r>
              <a:rPr lang="en-GB" sz="1400" i="1" dirty="0"/>
              <a:t>signs and symbols </a:t>
            </a:r>
            <a:r>
              <a:rPr lang="en-GB" sz="1400" dirty="0"/>
              <a:t>workshop, linked to our RE topic. In the afternoon the children will take part in a STEM workshop. A letter about the trip will be sent out shortly. </a:t>
            </a:r>
            <a:r>
              <a:rPr lang="en-GB" sz="1400" b="1" dirty="0"/>
              <a:t>We could do with an extra adult volunteer to help with this visit if any parents are free please. </a:t>
            </a:r>
          </a:p>
          <a:p>
            <a:pPr algn="just"/>
            <a:endParaRPr lang="en-GB" sz="1400" dirty="0"/>
          </a:p>
          <a:p>
            <a:pPr algn="just"/>
            <a:r>
              <a:rPr lang="en-GB" sz="1400" dirty="0"/>
              <a:t>Our second visit of the term will be to Murton Park on Tuesday 28</a:t>
            </a:r>
            <a:r>
              <a:rPr lang="en-GB" sz="1400" baseline="30000" dirty="0"/>
              <a:t>th</a:t>
            </a:r>
            <a:r>
              <a:rPr lang="en-GB" sz="1400" dirty="0"/>
              <a:t> February. Here we will have an action-packed day learning all about the Vikings. Again, a letter will be sent out nearer the time. </a:t>
            </a:r>
          </a:p>
          <a:p>
            <a:pPr algn="just"/>
            <a:endParaRPr lang="en-GB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3142538-AE75-4F5D-BADB-B5467A78B108}"/>
              </a:ext>
            </a:extLst>
          </p:cNvPr>
          <p:cNvSpPr txBox="1"/>
          <p:nvPr/>
        </p:nvSpPr>
        <p:spPr>
          <a:xfrm>
            <a:off x="2097493" y="382573"/>
            <a:ext cx="25365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dirty="0"/>
              <a:t>Our topics this term will cover a variety of things including: Vikings in history and exploring the Alpine region in geography. In RE the children will learn about religious art and architecture and in science we will explore the solar system. </a:t>
            </a:r>
            <a:endParaRPr lang="en-GB" sz="1400" i="1" dirty="0"/>
          </a:p>
        </p:txBody>
      </p:sp>
      <p:pic>
        <p:nvPicPr>
          <p:cNvPr id="1030" name="Picture 6" descr="Why Did the Vikings Invade Britain? | History Hit">
            <a:extLst>
              <a:ext uri="{FF2B5EF4-FFF2-40B4-BE49-F238E27FC236}">
                <a16:creationId xmlns:a16="http://schemas.microsoft.com/office/drawing/2014/main" id="{5DDB5447-BAEE-431A-9876-8044A4CE0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12" y="371144"/>
            <a:ext cx="1346098" cy="938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nteresting facts about the Alps | Just Fun Facts">
            <a:extLst>
              <a:ext uri="{FF2B5EF4-FFF2-40B4-BE49-F238E27FC236}">
                <a16:creationId xmlns:a16="http://schemas.microsoft.com/office/drawing/2014/main" id="{AE682A6E-7279-442B-B2C8-76F80A9D9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731" y="371144"/>
            <a:ext cx="1501560" cy="938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pace Facts for KS2 Children and Teachers | Fascinating Facts — PlanBee">
            <a:extLst>
              <a:ext uri="{FF2B5EF4-FFF2-40B4-BE49-F238E27FC236}">
                <a16:creationId xmlns:a16="http://schemas.microsoft.com/office/drawing/2014/main" id="{5F7EB7C4-8923-4475-B537-F8AC9449A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211" y="1578012"/>
            <a:ext cx="1511594" cy="84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aj Mahal Facts For Kids | Taj Mahal History | DK Find Out">
            <a:extLst>
              <a:ext uri="{FF2B5EF4-FFF2-40B4-BE49-F238E27FC236}">
                <a16:creationId xmlns:a16="http://schemas.microsoft.com/office/drawing/2014/main" id="{2E502CAA-0CA8-4A52-AEBD-4696EB5C6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796" y="1502229"/>
            <a:ext cx="1557099" cy="1149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20561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BCBB316F880C4386AF0B7894612498" ma:contentTypeVersion="13" ma:contentTypeDescription="Create a new document." ma:contentTypeScope="" ma:versionID="ac04c1527ba4e489b2c1983607e4115c">
  <xsd:schema xmlns:xsd="http://www.w3.org/2001/XMLSchema" xmlns:xs="http://www.w3.org/2001/XMLSchema" xmlns:p="http://schemas.microsoft.com/office/2006/metadata/properties" xmlns:ns3="4ed23c99-1a94-489d-b7f1-f79ab6addf62" xmlns:ns4="ec5a75df-91b9-4252-8827-e522951d033f" targetNamespace="http://schemas.microsoft.com/office/2006/metadata/properties" ma:root="true" ma:fieldsID="d03eb4e6a8225f0f2d1b7c703eeb3459" ns3:_="" ns4:_="">
    <xsd:import namespace="4ed23c99-1a94-489d-b7f1-f79ab6addf62"/>
    <xsd:import namespace="ec5a75df-91b9-4252-8827-e522951d033f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Locatio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d23c99-1a94-489d-b7f1-f79ab6addf6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5a75df-91b9-4252-8827-e522951d033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088B9B0-8A76-4F85-94BD-1BD88217865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E952ADD-C5BF-48C5-A815-5254C7937422}">
  <ds:schemaRefs>
    <ds:schemaRef ds:uri="http://www.w3.org/XML/1998/namespace"/>
    <ds:schemaRef ds:uri="http://schemas.openxmlformats.org/package/2006/metadata/core-properties"/>
    <ds:schemaRef ds:uri="ec5a75df-91b9-4252-8827-e522951d033f"/>
    <ds:schemaRef ds:uri="http://purl.org/dc/elements/1.1/"/>
    <ds:schemaRef ds:uri="http://schemas.microsoft.com/office/2006/documentManagement/types"/>
    <ds:schemaRef ds:uri="http://purl.org/dc/dcmitype/"/>
    <ds:schemaRef ds:uri="http://purl.org/dc/terms/"/>
    <ds:schemaRef ds:uri="http://schemas.microsoft.com/office/2006/metadata/properties"/>
    <ds:schemaRef ds:uri="http://schemas.microsoft.com/office/infopath/2007/PartnerControls"/>
    <ds:schemaRef ds:uri="4ed23c99-1a94-489d-b7f1-f79ab6addf62"/>
  </ds:schemaRefs>
</ds:datastoreItem>
</file>

<file path=customXml/itemProps3.xml><?xml version="1.0" encoding="utf-8"?>
<ds:datastoreItem xmlns:ds="http://schemas.openxmlformats.org/officeDocument/2006/customXml" ds:itemID="{B1EB6BF2-F653-4EBF-AA21-A6FB4E2B29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d23c99-1a94-489d-b7f1-f79ab6addf62"/>
    <ds:schemaRef ds:uri="ec5a75df-91b9-4252-8827-e522951d03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23229</TotalTime>
  <Words>580</Words>
  <Application>Microsoft Office PowerPoint</Application>
  <PresentationFormat>Widescreen</PresentationFormat>
  <Paragraphs>30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Hartley</dc:creator>
  <cp:lastModifiedBy>Class 2</cp:lastModifiedBy>
  <cp:revision>122</cp:revision>
  <dcterms:created xsi:type="dcterms:W3CDTF">2020-08-16T15:20:12Z</dcterms:created>
  <dcterms:modified xsi:type="dcterms:W3CDTF">2023-01-05T16:46:27Z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82fa3fd3-029b-403d-91b4-1dc930cb0e60_Enabled">
    <vt:lpwstr>true</vt:lpwstr>
  </property>
  <property fmtid="{D5CDD505-2E9C-101B-9397-08002B2CF9AE}" pid="3" name="MSIP_Label_82fa3fd3-029b-403d-91b4-1dc930cb0e60_SetDate">
    <vt:lpwstr>2020-08-16T15:21:35Z</vt:lpwstr>
  </property>
  <property fmtid="{D5CDD505-2E9C-101B-9397-08002B2CF9AE}" pid="4" name="MSIP_Label_82fa3fd3-029b-403d-91b4-1dc930cb0e60_Method">
    <vt:lpwstr>Standard</vt:lpwstr>
  </property>
  <property fmtid="{D5CDD505-2E9C-101B-9397-08002B2CF9AE}" pid="5" name="MSIP_Label_82fa3fd3-029b-403d-91b4-1dc930cb0e60_Name">
    <vt:lpwstr>82fa3fd3-029b-403d-91b4-1dc930cb0e60</vt:lpwstr>
  </property>
  <property fmtid="{D5CDD505-2E9C-101B-9397-08002B2CF9AE}" pid="6" name="MSIP_Label_82fa3fd3-029b-403d-91b4-1dc930cb0e60_SiteId">
    <vt:lpwstr>4ae48b41-0137-4599-8661-fc641fe77bea</vt:lpwstr>
  </property>
  <property fmtid="{D5CDD505-2E9C-101B-9397-08002B2CF9AE}" pid="7" name="MSIP_Label_82fa3fd3-029b-403d-91b4-1dc930cb0e60_ActionId">
    <vt:lpwstr>2b99a80a-60be-462e-87e2-0a68c7ee25de</vt:lpwstr>
  </property>
  <property fmtid="{D5CDD505-2E9C-101B-9397-08002B2CF9AE}" pid="8" name="MSIP_Label_82fa3fd3-029b-403d-91b4-1dc930cb0e60_ContentBits">
    <vt:lpwstr>0</vt:lpwstr>
  </property>
  <property fmtid="{D5CDD505-2E9C-101B-9397-08002B2CF9AE}" pid="9" name="ContentTypeId">
    <vt:lpwstr>0x010100EFBCBB316F880C4386AF0B7894612498</vt:lpwstr>
  </property>
</Properties>
</file>